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7" r:id="rId1"/>
  </p:sldMasterIdLst>
  <p:notesMasterIdLst>
    <p:notesMasterId r:id="rId11"/>
  </p:notesMasterIdLst>
  <p:sldIdLst>
    <p:sldId id="256" r:id="rId2"/>
    <p:sldId id="258" r:id="rId3"/>
    <p:sldId id="259" r:id="rId4"/>
    <p:sldId id="296" r:id="rId5"/>
    <p:sldId id="3704" r:id="rId6"/>
    <p:sldId id="3706" r:id="rId7"/>
    <p:sldId id="3709" r:id="rId8"/>
    <p:sldId id="3711" r:id="rId9"/>
    <p:sldId id="3713" r:id="rId10"/>
  </p:sldIdLst>
  <p:sldSz cx="9144000" cy="5143500" type="screen16x9"/>
  <p:notesSz cx="6858000" cy="9144000"/>
  <p:embeddedFontLst>
    <p:embeddedFont>
      <p:font typeface="Arial Rounded MT Bold" panose="020F0704030504030204" pitchFamily="34" charset="0"/>
      <p:regular r:id="rId12"/>
    </p:embeddedFont>
    <p:embeddedFont>
      <p:font typeface="Calisto MT" panose="02040603050505030304" pitchFamily="18" charset="0"/>
      <p:regular r:id="rId13"/>
      <p:bold r:id="rId14"/>
      <p:italic r:id="rId15"/>
      <p:boldItalic r:id="rId16"/>
    </p:embeddedFont>
    <p:embeddedFont>
      <p:font typeface="Sora" panose="020B0604020202020204" charset="0"/>
      <p:regular r:id="rId17"/>
      <p:bold r:id="rId18"/>
    </p:embeddedFont>
    <p:embeddedFont>
      <p:font typeface="Wingdings 2" panose="05020102010507070707" pitchFamily="18" charset="2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CA6D1D2-BE34-42C3-A645-911B7EB71822}">
  <a:tblStyle styleId="{BCA6D1D2-BE34-42C3-A645-911B7EB718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89BFADD-5641-4415-A406-2DBDF76A1AD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 snapToObjects="1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ff18b49f31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ff18b49f31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8874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8568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348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9689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020" y="1327155"/>
            <a:ext cx="7080026" cy="1371601"/>
          </a:xfrm>
        </p:spPr>
        <p:txBody>
          <a:bodyPr anchor="b">
            <a:normAutofit/>
          </a:bodyPr>
          <a:lstStyle>
            <a:lvl1pPr algn="ctr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020" y="2698755"/>
            <a:ext cx="7080026" cy="787400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1418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3" y="410855"/>
            <a:ext cx="7606349" cy="28626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4" y="3423941"/>
            <a:ext cx="7766495" cy="407604"/>
          </a:xfrm>
        </p:spPr>
        <p:txBody>
          <a:bodyPr anchor="b">
            <a:normAutofit/>
          </a:bodyPr>
          <a:lstStyle>
            <a:lvl1pPr algn="ctr"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77012" y="521257"/>
            <a:ext cx="7384010" cy="2644253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65322" cy="511854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60090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6328"/>
            <a:ext cx="7765322" cy="265075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221385"/>
            <a:ext cx="7765322" cy="112637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94982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99562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228265"/>
            <a:ext cx="7765322" cy="111712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42950" y="66359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78537" y="219619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60619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1595207"/>
            <a:ext cx="7765322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9" y="3487917"/>
            <a:ext cx="7764149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16801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033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76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4929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4929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091408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72" y="1363661"/>
            <a:ext cx="2504979" cy="1385888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850" y="1363661"/>
            <a:ext cx="2504979" cy="1385888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038" y="1363661"/>
            <a:ext cx="2504979" cy="1385888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6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63577" y="1454188"/>
            <a:ext cx="2319276" cy="1202216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6" y="3360276"/>
            <a:ext cx="2475738" cy="983125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91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09307" y="1454321"/>
            <a:ext cx="2319276" cy="1206123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76" y="3360276"/>
            <a:ext cx="2475738" cy="983125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5023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56774" y="1450824"/>
            <a:ext cx="2319276" cy="1205471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4929" y="3360274"/>
            <a:ext cx="2475738" cy="983126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89220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988990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7302" y="457200"/>
            <a:ext cx="1713365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457200"/>
            <a:ext cx="5937654" cy="38862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98035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title" idx="2" hasCustomPrompt="1"/>
          </p:nvPr>
        </p:nvSpPr>
        <p:spPr>
          <a:xfrm>
            <a:off x="1456200" y="1252725"/>
            <a:ext cx="833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3" hasCustomPrompt="1"/>
          </p:nvPr>
        </p:nvSpPr>
        <p:spPr>
          <a:xfrm>
            <a:off x="1456200" y="2990946"/>
            <a:ext cx="833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4" hasCustomPrompt="1"/>
          </p:nvPr>
        </p:nvSpPr>
        <p:spPr>
          <a:xfrm>
            <a:off x="4155475" y="1252725"/>
            <a:ext cx="833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5" hasCustomPrompt="1"/>
          </p:nvPr>
        </p:nvSpPr>
        <p:spPr>
          <a:xfrm>
            <a:off x="4155475" y="2990946"/>
            <a:ext cx="833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6" hasCustomPrompt="1"/>
          </p:nvPr>
        </p:nvSpPr>
        <p:spPr>
          <a:xfrm>
            <a:off x="6854750" y="1252725"/>
            <a:ext cx="833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7" hasCustomPrompt="1"/>
          </p:nvPr>
        </p:nvSpPr>
        <p:spPr>
          <a:xfrm>
            <a:off x="6854750" y="2990946"/>
            <a:ext cx="833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720000" y="1921925"/>
            <a:ext cx="23055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8"/>
          </p:nvPr>
        </p:nvSpPr>
        <p:spPr>
          <a:xfrm>
            <a:off x="3419275" y="1921925"/>
            <a:ext cx="23055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9"/>
          </p:nvPr>
        </p:nvSpPr>
        <p:spPr>
          <a:xfrm>
            <a:off x="6118550" y="1921925"/>
            <a:ext cx="23055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13"/>
          </p:nvPr>
        </p:nvSpPr>
        <p:spPr>
          <a:xfrm>
            <a:off x="720000" y="3660200"/>
            <a:ext cx="23055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14"/>
          </p:nvPr>
        </p:nvSpPr>
        <p:spPr>
          <a:xfrm>
            <a:off x="3419275" y="3660200"/>
            <a:ext cx="23055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5"/>
          </p:nvPr>
        </p:nvSpPr>
        <p:spPr>
          <a:xfrm>
            <a:off x="6118550" y="3660200"/>
            <a:ext cx="23055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16224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720000" y="849125"/>
            <a:ext cx="4244400" cy="10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720000" y="1951675"/>
            <a:ext cx="4244400" cy="23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>
            <a:spLocks noGrp="1"/>
          </p:cNvSpPr>
          <p:nvPr>
            <p:ph type="pic" idx="2"/>
          </p:nvPr>
        </p:nvSpPr>
        <p:spPr>
          <a:xfrm>
            <a:off x="5631000" y="535000"/>
            <a:ext cx="2797800" cy="4073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10473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076606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54916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17441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D1971-E320-456C-8B67-8B88B9AFA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588499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2700" b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3718D-73D9-4361-9254-1A8D6C5B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88586E3-F188-4180-8D43-CF184C61D618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D377D-5F9A-42F4-9A90-25B0CAD0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7DE87-D0BB-4AB2-935A-2164B63B0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47503" y="4767263"/>
            <a:ext cx="767847" cy="273844"/>
          </a:xfrm>
          <a:prstGeom prst="rect">
            <a:avLst/>
          </a:prstGeom>
        </p:spPr>
        <p:txBody>
          <a:bodyPr/>
          <a:lstStyle/>
          <a:p>
            <a:fld id="{0D66F9FF-6AF2-484B-8F9F-115FCAB9FADE}" type="slidenum">
              <a:rPr lang="en-US" smtClean="0"/>
              <a:t>‹#›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44686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D1971-E320-456C-8B67-8B88B9AFA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588499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2700" b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3718D-73D9-4361-9254-1A8D6C5B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88586E3-F188-4180-8D43-CF184C61D618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D377D-5F9A-42F4-9A90-25B0CAD0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7DE87-D0BB-4AB2-935A-2164B63B0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47503" y="4767263"/>
            <a:ext cx="767847" cy="273844"/>
          </a:xfrm>
          <a:prstGeom prst="rect">
            <a:avLst/>
          </a:prstGeom>
        </p:spPr>
        <p:txBody>
          <a:bodyPr/>
          <a:lstStyle/>
          <a:p>
            <a:fld id="{0D66F9FF-6AF2-484B-8F9F-115FCAB9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0930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712FC-90FF-4B94-9263-B812CCB51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C036D0-E6B5-434C-940A-96676C27C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6E3-F188-4180-8D43-CF184C61D618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CBDD0-5377-499C-A75C-DCB6DEF0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11BD4D-1490-4F18-8CD7-D2ADC24CF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6F9FF-6AF2-484B-8F9F-115FCAB9F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494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1320801"/>
            <a:ext cx="7192913" cy="1371610"/>
          </a:xfrm>
        </p:spPr>
        <p:txBody>
          <a:bodyPr anchor="b"/>
          <a:lstStyle>
            <a:lvl1pPr algn="ct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2692409"/>
            <a:ext cx="7192913" cy="1130291"/>
          </a:xfrm>
        </p:spPr>
        <p:txBody>
          <a:bodyPr anchor="t"/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40061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7" y="1299337"/>
            <a:ext cx="3795373" cy="304406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169" y="1299337"/>
            <a:ext cx="3798499" cy="304406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24300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6" y="1300880"/>
            <a:ext cx="3816804" cy="3111577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864" y="1300880"/>
            <a:ext cx="3816804" cy="31115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404" y="1376441"/>
            <a:ext cx="3657258" cy="408663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404" y="1785103"/>
            <a:ext cx="3657258" cy="25582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1225" y="1376441"/>
            <a:ext cx="3671498" cy="40866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1225" y="1785103"/>
            <a:ext cx="3671498" cy="25582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53177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36283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698163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2780167" cy="1366439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457200"/>
            <a:ext cx="4808943" cy="38862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1823639"/>
            <a:ext cx="2780167" cy="2519761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36543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249" y="457200"/>
            <a:ext cx="2688125" cy="39036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442"/>
            <a:ext cx="4451212" cy="1372004"/>
          </a:xfrm>
        </p:spPr>
        <p:txBody>
          <a:bodyPr anchor="b">
            <a:no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81914" y="572776"/>
            <a:ext cx="2456813" cy="3684617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1829445"/>
            <a:ext cx="4451212" cy="2532101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6830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299337"/>
            <a:ext cx="7765322" cy="304406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0140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  <p:sldLayoutId id="2147483754" r:id="rId17"/>
    <p:sldLayoutId id="2147483755" r:id="rId18"/>
    <p:sldLayoutId id="2147483757" r:id="rId19"/>
    <p:sldLayoutId id="2147483758" r:id="rId20"/>
    <p:sldLayoutId id="2147483759" r:id="rId21"/>
    <p:sldLayoutId id="2147483731" r:id="rId22"/>
    <p:sldLayoutId id="2147483734" r:id="rId23"/>
    <p:sldLayoutId id="2147483736" r:id="rId24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295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540000" indent="-2025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3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769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2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039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255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1510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18013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09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2329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8"/>
          <p:cNvSpPr txBox="1">
            <a:spLocks noGrp="1"/>
          </p:cNvSpPr>
          <p:nvPr>
            <p:ph type="ctrTitle"/>
          </p:nvPr>
        </p:nvSpPr>
        <p:spPr>
          <a:xfrm>
            <a:off x="1335983" y="60442"/>
            <a:ext cx="6023988" cy="23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 dirty="0">
                <a:latin typeface="Arial Rounded MT Bold" panose="020F0704030504030204" pitchFamily="34" charset="77"/>
              </a:rPr>
              <a:t>FRONT END PROJECT</a:t>
            </a:r>
            <a:br>
              <a:rPr lang="en" sz="4900" dirty="0">
                <a:latin typeface="Arial Rounded MT Bold" panose="020F0704030504030204" pitchFamily="34" charset="77"/>
              </a:rPr>
            </a:br>
            <a:endParaRPr sz="1800" dirty="0">
              <a:latin typeface="Arial Rounded MT Bold" panose="020F0704030504030204" pitchFamily="34" charset="77"/>
            </a:endParaRPr>
          </a:p>
        </p:txBody>
      </p:sp>
      <p:sp>
        <p:nvSpPr>
          <p:cNvPr id="295" name="Google Shape;295;p28"/>
          <p:cNvSpPr txBox="1">
            <a:spLocks noGrp="1"/>
          </p:cNvSpPr>
          <p:nvPr>
            <p:ph type="subTitle" idx="1"/>
          </p:nvPr>
        </p:nvSpPr>
        <p:spPr>
          <a:xfrm>
            <a:off x="2633590" y="3470019"/>
            <a:ext cx="3428774" cy="8681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rial Rounded MT Bold" panose="020F0704030504030204" pitchFamily="34" charset="77"/>
              </a:rPr>
              <a:t>Name: Amuljot Singh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rial Rounded MT Bold" panose="020F0704030504030204" pitchFamily="34" charset="77"/>
              </a:rPr>
              <a:t>Roll no.: 2110990168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rial Rounded MT Bold" panose="020F0704030504030204" pitchFamily="34" charset="77"/>
              </a:rPr>
              <a:t>Group: G5</a:t>
            </a:r>
            <a:endParaRPr sz="1400" dirty="0">
              <a:latin typeface="Arial Rounded MT Bold" panose="020F0704030504030204" pitchFamily="34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860D2C-710D-474E-A2C4-C177C8BF1655}"/>
              </a:ext>
            </a:extLst>
          </p:cNvPr>
          <p:cNvSpPr txBox="1"/>
          <p:nvPr/>
        </p:nvSpPr>
        <p:spPr>
          <a:xfrm>
            <a:off x="2975646" y="3049897"/>
            <a:ext cx="27446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Arial Rounded MT Bold" panose="020F0704030504030204" pitchFamily="34" charset="77"/>
              </a:rPr>
              <a:t>INSTRUCTOR: MR.LOVISH ARORA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37CA94-EB5F-274D-8A1F-6D74D2FEB8BB}"/>
              </a:ext>
            </a:extLst>
          </p:cNvPr>
          <p:cNvSpPr txBox="1"/>
          <p:nvPr/>
        </p:nvSpPr>
        <p:spPr>
          <a:xfrm>
            <a:off x="3045890" y="2207889"/>
            <a:ext cx="26041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  <a:latin typeface="Arial Rounded MT Bold" panose="020F0704030504030204" pitchFamily="34" charset="77"/>
              </a:rPr>
              <a:t>Arora’s.com</a:t>
            </a:r>
            <a:endParaRPr lang="en-US" sz="2000" dirty="0">
              <a:solidFill>
                <a:srgbClr val="7030A0"/>
              </a:solidFill>
              <a:latin typeface="Arial Rounded MT Bold" panose="020F0704030504030204" pitchFamily="34" charset="7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 Rounded MT Bold" panose="020F0704030504030204" pitchFamily="34" charset="77"/>
              </a:rPr>
              <a:t>Table of contents</a:t>
            </a:r>
            <a:endParaRPr dirty="0">
              <a:latin typeface="Arial Rounded MT Bold" panose="020F0704030504030204" pitchFamily="34" charset="77"/>
            </a:endParaRPr>
          </a:p>
        </p:txBody>
      </p:sp>
      <p:sp>
        <p:nvSpPr>
          <p:cNvPr id="317" name="Google Shape;317;p30"/>
          <p:cNvSpPr txBox="1">
            <a:spLocks noGrp="1"/>
          </p:cNvSpPr>
          <p:nvPr>
            <p:ph type="subTitle" idx="1"/>
          </p:nvPr>
        </p:nvSpPr>
        <p:spPr>
          <a:xfrm>
            <a:off x="720000" y="1278986"/>
            <a:ext cx="4673531" cy="23143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tx1"/>
                </a:solidFill>
                <a:latin typeface="Arial Rounded MT Bold" panose="020F0704030504030204" pitchFamily="34" charset="77"/>
              </a:rPr>
              <a:t>Introduction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b="1" i="0" u="none" strike="noStrike" dirty="0">
                <a:solidFill>
                  <a:schemeClr val="tx1"/>
                </a:solidFill>
                <a:effectLst/>
                <a:latin typeface="Arial Rounded MT Bold" panose="020F0704030504030204" pitchFamily="34" charset="77"/>
              </a:rPr>
              <a:t>Why Arora’s?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tx1"/>
                </a:solidFill>
                <a:latin typeface="Arial Rounded MT Bold" panose="020F0704030504030204" pitchFamily="34" charset="77"/>
              </a:rPr>
              <a:t>Goals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 Rounded MT Bold" panose="020F0704030504030204" pitchFamily="34" charset="77"/>
              </a:rPr>
              <a:t>Challenges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tx1"/>
                </a:solidFill>
                <a:latin typeface="Arial Rounded MT Bold" panose="020F0704030504030204" pitchFamily="34" charset="77"/>
              </a:rPr>
              <a:t>Future Scope</a:t>
            </a:r>
            <a:endParaRPr dirty="0">
              <a:solidFill>
                <a:schemeClr val="tx1"/>
              </a:solidFill>
              <a:latin typeface="Arial Rounded MT Bold" panose="020F0704030504030204" pitchFamily="34" charset="77"/>
            </a:endParaRPr>
          </a:p>
        </p:txBody>
      </p:sp>
      <p:pic>
        <p:nvPicPr>
          <p:cNvPr id="329" name="Google Shape;32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059800" y="4263788"/>
            <a:ext cx="177925" cy="86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634275" y="535000"/>
            <a:ext cx="4244400" cy="5312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 Rounded MT Bold" panose="020F0704030504030204" pitchFamily="34" charset="77"/>
              </a:rPr>
              <a:t>Introduction</a:t>
            </a:r>
            <a:endParaRPr dirty="0">
              <a:latin typeface="Arial Rounded MT Bold" panose="020F0704030504030204" pitchFamily="34" charset="77"/>
            </a:endParaRPr>
          </a:p>
        </p:txBody>
      </p:sp>
      <p:sp>
        <p:nvSpPr>
          <p:cNvPr id="335" name="Google Shape;335;p31"/>
          <p:cNvSpPr txBox="1">
            <a:spLocks noGrp="1"/>
          </p:cNvSpPr>
          <p:nvPr>
            <p:ph type="body" idx="1"/>
          </p:nvPr>
        </p:nvSpPr>
        <p:spPr>
          <a:xfrm>
            <a:off x="405675" y="1237300"/>
            <a:ext cx="4244400" cy="3234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-US" sz="1400" b="0" i="0" dirty="0">
                <a:solidFill>
                  <a:srgbClr val="D1D5DB"/>
                </a:solidFill>
                <a:effectLst/>
                <a:latin typeface="Arial Rounded MT Bold" panose="020F0704030504030204" pitchFamily="34" charset="0"/>
              </a:rPr>
              <a:t>Welcome to the world of </a:t>
            </a:r>
            <a:r>
              <a:rPr lang="en-US" sz="1400" b="1" i="0" dirty="0" err="1">
                <a:solidFill>
                  <a:schemeClr val="tx1"/>
                </a:solidFill>
                <a:effectLst/>
                <a:latin typeface="Arial Rounded MT Bold" panose="020F0704030504030204" pitchFamily="34" charset="0"/>
              </a:rPr>
              <a:t>Arora’s.com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Arial Rounded MT Bold" panose="020F0704030504030204" pitchFamily="34" charset="0"/>
              </a:rPr>
              <a:t>, your ultimate destination for a seamless and gratifying online shopping experience. In this presentation, we'll take you on a journey through the incredible world of </a:t>
            </a:r>
            <a:r>
              <a:rPr lang="en-US" sz="1400" b="1" i="0" dirty="0" err="1">
                <a:solidFill>
                  <a:schemeClr val="tx1"/>
                </a:solidFill>
                <a:effectLst/>
                <a:latin typeface="Arial Rounded MT Bold" panose="020F0704030504030204" pitchFamily="34" charset="0"/>
              </a:rPr>
              <a:t>Arora's.com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Arial Rounded MT Bold" panose="020F0704030504030204" pitchFamily="34" charset="0"/>
              </a:rPr>
              <a:t>, an e-commerce platform designed to bring convenience, choice, and excellence right to your fingertips.</a:t>
            </a:r>
            <a:endParaRPr sz="14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B1BE84-5767-79C6-FE22-6F69868BE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843" y="1237300"/>
            <a:ext cx="2801938" cy="2540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598557" y="184756"/>
            <a:ext cx="4244400" cy="10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Choose Us?</a:t>
            </a:r>
            <a:endParaRPr dirty="0"/>
          </a:p>
        </p:txBody>
      </p:sp>
      <p:sp>
        <p:nvSpPr>
          <p:cNvPr id="335" name="Google Shape;335;p31"/>
          <p:cNvSpPr txBox="1">
            <a:spLocks noGrp="1"/>
          </p:cNvSpPr>
          <p:nvPr>
            <p:ph type="body" idx="1"/>
          </p:nvPr>
        </p:nvSpPr>
        <p:spPr>
          <a:xfrm>
            <a:off x="655706" y="1394000"/>
            <a:ext cx="4244400" cy="25805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tx1"/>
                </a:solidFill>
                <a:latin typeface="Arial Rounded MT Bold" panose="020F0704030504030204" pitchFamily="34" charset="77"/>
              </a:rPr>
              <a:t>W</a:t>
            </a:r>
            <a:r>
              <a:rPr lang="en-IN" b="0" i="0" u="none" strike="noStrike" dirty="0">
                <a:solidFill>
                  <a:schemeClr val="tx1"/>
                </a:solidFill>
                <a:effectLst/>
                <a:latin typeface="Arial Rounded MT Bold" panose="020F0704030504030204" pitchFamily="34" charset="77"/>
              </a:rPr>
              <a:t>hy should you choose </a:t>
            </a:r>
            <a:r>
              <a:rPr lang="en-IN" b="0" i="0" u="none" strike="noStrike" dirty="0">
                <a:solidFill>
                  <a:srgbClr val="7030A0"/>
                </a:solidFill>
                <a:effectLst/>
                <a:latin typeface="Arial Rounded MT Bold" panose="020F0704030504030204" pitchFamily="34" charset="77"/>
              </a:rPr>
              <a:t>Arora’s.com</a:t>
            </a:r>
            <a:r>
              <a:rPr lang="en-IN" b="0" i="0" u="none" strike="noStrike" dirty="0">
                <a:solidFill>
                  <a:schemeClr val="tx1"/>
                </a:solidFill>
                <a:effectLst/>
                <a:latin typeface="Arial Rounded MT Bold" panose="020F0704030504030204" pitchFamily="34" charset="77"/>
              </a:rPr>
              <a:t> over other e-commerce websites? Here are a few compelling reasons: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77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D1D5DB"/>
                </a:solidFill>
                <a:effectLst/>
                <a:latin typeface="Arial Rounded MT Bold" panose="020F0704030504030204" pitchFamily="34" charset="0"/>
              </a:rPr>
              <a:t>Diverse Product Catalog</a:t>
            </a:r>
            <a:endParaRPr lang="en-IN" b="1" i="0" u="none" strike="noStrike" dirty="0">
              <a:effectLst/>
              <a:latin typeface="Arial Rounded MT Bold" panose="020F070403050403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D1D5DB"/>
                </a:solidFill>
                <a:effectLst/>
                <a:latin typeface="Arial Rounded MT Bold" panose="020F0704030504030204" pitchFamily="34" charset="0"/>
              </a:rPr>
              <a:t>User-Friendly Interface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D1D5DB"/>
                </a:solidFill>
                <a:effectLst/>
                <a:latin typeface="Arial Rounded MT Bold" panose="020F0704030504030204" pitchFamily="34" charset="0"/>
              </a:rPr>
              <a:t>Secure Transactions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D1D5DB"/>
                </a:solidFill>
                <a:effectLst/>
                <a:latin typeface="Arial Rounded MT Bold" panose="020F0704030504030204" pitchFamily="34" charset="0"/>
              </a:rPr>
              <a:t>24/7 Customer Support</a:t>
            </a:r>
            <a:endParaRPr lang="en-IN" b="1" dirty="0">
              <a:latin typeface="Arial Rounded MT Bold" panose="020F07040305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6F226D-1EBF-1E4E-39D0-4C2C6A400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3507" y="807244"/>
            <a:ext cx="2744787" cy="352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98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720000" y="20450"/>
            <a:ext cx="4244400" cy="10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 Rounded MT Bold" panose="020F0704030504030204" pitchFamily="34" charset="77"/>
              </a:rPr>
              <a:t>Goals</a:t>
            </a:r>
            <a:endParaRPr dirty="0">
              <a:latin typeface="Arial Rounded MT Bold" panose="020F0704030504030204" pitchFamily="34" charset="77"/>
            </a:endParaRPr>
          </a:p>
        </p:txBody>
      </p:sp>
      <p:sp>
        <p:nvSpPr>
          <p:cNvPr id="335" name="Google Shape;335;p31"/>
          <p:cNvSpPr txBox="1">
            <a:spLocks noGrp="1"/>
          </p:cNvSpPr>
          <p:nvPr>
            <p:ph type="body" idx="1"/>
          </p:nvPr>
        </p:nvSpPr>
        <p:spPr>
          <a:xfrm>
            <a:off x="720000" y="1324775"/>
            <a:ext cx="4244400" cy="25805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</a:pPr>
            <a:r>
              <a:rPr lang="en-US" sz="1800" b="1" i="0" dirty="0">
                <a:effectLst/>
                <a:latin typeface="Arial Rounded MT Bold" panose="020F0704030504030204" pitchFamily="34" charset="0"/>
              </a:rPr>
              <a:t>Customer Acquisition</a:t>
            </a:r>
            <a:endParaRPr lang="en-IN" sz="1800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0"/>
            </a:endParaRPr>
          </a:p>
          <a:p>
            <a:pPr marL="171450" indent="-171450">
              <a:lnSpc>
                <a:spcPct val="150000"/>
              </a:lnSpc>
            </a:pPr>
            <a:r>
              <a:rPr lang="en-US" sz="1800" b="1" i="0" dirty="0">
                <a:effectLst/>
                <a:latin typeface="Arial Rounded MT Bold" panose="020F0704030504030204" pitchFamily="34" charset="0"/>
              </a:rPr>
              <a:t>Enhanced User Experience</a:t>
            </a:r>
            <a:endParaRPr lang="en-IN" sz="1800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0"/>
            </a:endParaRPr>
          </a:p>
          <a:p>
            <a:pPr marL="171450" indent="-171450">
              <a:lnSpc>
                <a:spcPct val="150000"/>
              </a:lnSpc>
            </a:pPr>
            <a:r>
              <a:rPr lang="en-US" sz="1800" b="1" i="0" dirty="0">
                <a:effectLst/>
                <a:latin typeface="Arial Rounded MT Bold" panose="020F0704030504030204" pitchFamily="34" charset="0"/>
              </a:rPr>
              <a:t>Data Security</a:t>
            </a:r>
            <a:endParaRPr lang="en-IN" sz="18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marL="171450" indent="-171450">
              <a:lnSpc>
                <a:spcPct val="150000"/>
              </a:lnSpc>
            </a:pPr>
            <a:r>
              <a:rPr lang="en-US" sz="1800" b="1" i="0" dirty="0">
                <a:effectLst/>
                <a:latin typeface="Arial Rounded MT Bold" panose="020F0704030504030204" pitchFamily="34" charset="0"/>
              </a:rPr>
              <a:t>Social Proof</a:t>
            </a:r>
          </a:p>
          <a:p>
            <a:pPr marL="171450" indent="-171450">
              <a:lnSpc>
                <a:spcPct val="150000"/>
              </a:lnSpc>
            </a:pPr>
            <a:r>
              <a:rPr lang="en-US" sz="2000" b="1" i="0" dirty="0">
                <a:effectLst/>
                <a:latin typeface="Söhne"/>
              </a:rPr>
              <a:t>Customer Support</a:t>
            </a:r>
            <a:endParaRPr lang="en-IN" sz="1800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706FFA-13C7-FE82-DD47-623922849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788" y="714375"/>
            <a:ext cx="3479006" cy="347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417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720000" y="149037"/>
            <a:ext cx="4244400" cy="10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 Rounded MT Bold" panose="020F0704030504030204" pitchFamily="34" charset="77"/>
              </a:rPr>
              <a:t>Challenges:</a:t>
            </a:r>
            <a:endParaRPr dirty="0">
              <a:latin typeface="Arial Rounded MT Bold" panose="020F0704030504030204" pitchFamily="34" charset="77"/>
            </a:endParaRPr>
          </a:p>
        </p:txBody>
      </p:sp>
      <p:sp>
        <p:nvSpPr>
          <p:cNvPr id="335" name="Google Shape;335;p31"/>
          <p:cNvSpPr txBox="1">
            <a:spLocks noGrp="1"/>
          </p:cNvSpPr>
          <p:nvPr>
            <p:ph type="body" idx="1"/>
          </p:nvPr>
        </p:nvSpPr>
        <p:spPr>
          <a:xfrm>
            <a:off x="720000" y="1373031"/>
            <a:ext cx="4244400" cy="25805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b="1" i="0" dirty="0">
                <a:effectLst/>
                <a:latin typeface="Arial Rounded MT Bold" panose="020F0704030504030204" pitchFamily="34" charset="0"/>
              </a:rPr>
              <a:t>Time Management</a:t>
            </a:r>
            <a:endParaRPr lang="en-IN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n-IN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0"/>
            </a:endParaRPr>
          </a:p>
          <a:p>
            <a:pPr marL="171450" indent="-171450"/>
            <a:r>
              <a:rPr lang="en-IN" dirty="0">
                <a:solidFill>
                  <a:schemeClr val="tx1"/>
                </a:solidFill>
                <a:latin typeface="Arial Rounded MT Bold" panose="020F0704030504030204" pitchFamily="34" charset="0"/>
              </a:rPr>
              <a:t>Shopping cart and </a:t>
            </a:r>
            <a:r>
              <a:rPr lang="en-IN" dirty="0">
                <a:solidFill>
                  <a:schemeClr val="tx1"/>
                </a:solidFill>
                <a:effectLst/>
                <a:latin typeface="Arial Rounded MT Bold" panose="020F0704030504030204" pitchFamily="34" charset="0"/>
              </a:rPr>
              <a:t>checkout</a:t>
            </a:r>
          </a:p>
          <a:p>
            <a:pPr marL="0" indent="0">
              <a:buNone/>
            </a:pPr>
            <a:endParaRPr lang="en-IN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0"/>
            </a:endParaRPr>
          </a:p>
          <a:p>
            <a:pPr marL="171450" indent="-171450"/>
            <a:r>
              <a:rPr lang="en-US" b="1" i="0" dirty="0">
                <a:effectLst/>
                <a:latin typeface="Arial Rounded MT Bold" panose="020F0704030504030204" pitchFamily="34" charset="0"/>
              </a:rPr>
              <a:t>Content Creation</a:t>
            </a:r>
            <a:endParaRPr lang="en-IN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n-IN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marL="171450" indent="-171450"/>
            <a:r>
              <a:rPr lang="en-US" b="1" i="0" dirty="0">
                <a:effectLst/>
                <a:latin typeface="Arial Rounded MT Bold" panose="020F0704030504030204" pitchFamily="34" charset="0"/>
              </a:rPr>
              <a:t>Design and User Experience (UX)</a:t>
            </a:r>
            <a:endParaRPr lang="en-IN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A55D5D-8133-7D3E-41C9-97E5024EC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9224" y="735805"/>
            <a:ext cx="3514725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963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869ED0-E534-2C40-681F-1AEE1A9CB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65" y="797719"/>
            <a:ext cx="3516899" cy="17740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C174BF-46D3-09AB-900A-8CEBEA232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362" y="797719"/>
            <a:ext cx="3400376" cy="17740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D751D3-27EE-1734-5370-DD5F153985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464" y="2857996"/>
            <a:ext cx="3516899" cy="17140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46C04D-7CA9-1383-232E-6ED73E4F26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6362" y="2797969"/>
            <a:ext cx="3400376" cy="177403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B4487FC-369B-9F53-0802-AD1797DC963F}"/>
              </a:ext>
            </a:extLst>
          </p:cNvPr>
          <p:cNvSpPr txBox="1"/>
          <p:nvPr/>
        </p:nvSpPr>
        <p:spPr>
          <a:xfrm>
            <a:off x="2900363" y="192931"/>
            <a:ext cx="29075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 Rounded MT Bold" panose="020F0704030504030204" pitchFamily="34" charset="0"/>
              </a:rPr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1878230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641419" y="233953"/>
            <a:ext cx="4244400" cy="10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/>
                <a:latin typeface="Arial Rounded MT Bold" panose="020F0704030504030204" pitchFamily="34" charset="77"/>
              </a:rPr>
              <a:t>Future</a:t>
            </a:r>
            <a:r>
              <a:rPr lang="en" dirty="0">
                <a:latin typeface="Arial Rounded MT Bold" panose="020F0704030504030204" pitchFamily="34" charset="77"/>
              </a:rPr>
              <a:t> Plans:</a:t>
            </a:r>
            <a:endParaRPr dirty="0">
              <a:latin typeface="Arial Rounded MT Bold" panose="020F0704030504030204" pitchFamily="34" charset="77"/>
            </a:endParaRPr>
          </a:p>
        </p:txBody>
      </p:sp>
      <p:sp>
        <p:nvSpPr>
          <p:cNvPr id="335" name="Google Shape;335;p31"/>
          <p:cNvSpPr txBox="1">
            <a:spLocks noGrp="1"/>
          </p:cNvSpPr>
          <p:nvPr>
            <p:ph type="body" idx="1"/>
          </p:nvPr>
        </p:nvSpPr>
        <p:spPr>
          <a:xfrm>
            <a:off x="577125" y="1421794"/>
            <a:ext cx="4244400" cy="25805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IN" b="1" i="0" u="none" strike="noStrike" dirty="0">
                <a:effectLst/>
                <a:latin typeface="Arial Rounded MT Bold" panose="020F0704030504030204" pitchFamily="34" charset="77"/>
              </a:rPr>
              <a:t>Mobile App</a:t>
            </a:r>
            <a:endParaRPr lang="en-IN" b="1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endParaRPr lang="en-IN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77"/>
            </a:endParaRPr>
          </a:p>
          <a:p>
            <a:pPr marL="171450" indent="-171450"/>
            <a:r>
              <a:rPr lang="en-US" b="1" i="0" dirty="0">
                <a:effectLst/>
                <a:latin typeface="Arial Rounded MT Bold" panose="020F0704030504030204" pitchFamily="34" charset="0"/>
              </a:rPr>
              <a:t>Social Commerce</a:t>
            </a:r>
            <a:endParaRPr lang="en-IN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n-IN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77"/>
            </a:endParaRPr>
          </a:p>
          <a:p>
            <a:pPr marL="171450" indent="-171450"/>
            <a:r>
              <a:rPr lang="en-US" b="1" i="0" dirty="0">
                <a:effectLst/>
                <a:latin typeface="Arial Rounded MT Bold" panose="020F0704030504030204" pitchFamily="34" charset="0"/>
              </a:rPr>
              <a:t>Voice Commerce</a:t>
            </a:r>
            <a:endParaRPr lang="en-IN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n-IN" dirty="0">
              <a:solidFill>
                <a:schemeClr val="tx1"/>
              </a:solidFill>
              <a:latin typeface="Arial Rounded MT Bold" panose="020F0704030504030204" pitchFamily="34" charset="77"/>
            </a:endParaRPr>
          </a:p>
          <a:p>
            <a:pPr marL="171450" indent="-171450"/>
            <a:r>
              <a:rPr lang="en-US" b="1" i="0" dirty="0">
                <a:effectLst/>
                <a:latin typeface="Arial Rounded MT Bold" panose="020F0704030504030204" pitchFamily="34" charset="0"/>
              </a:rPr>
              <a:t>Expanding Product Offerings</a:t>
            </a:r>
            <a:endParaRPr lang="en-IN" b="0" i="0" u="none" strike="noStrike" dirty="0">
              <a:solidFill>
                <a:schemeClr val="tx1"/>
              </a:solidFill>
              <a:effectLst/>
              <a:latin typeface="Arial Rounded MT Bold" panose="020F07040305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6A3C0B-F8CA-9196-FFC7-6887151FD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0631" y="767953"/>
            <a:ext cx="3607594" cy="360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317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FE92B-4C85-9F43-8CF0-A2B3E424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7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996246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F4F37881-3E19-0D47-850C-7F5D8B70E4D9}">
  <we:reference id="wa200003052" version="2.0.0.0" store="en-GB" storeType="OMEX"/>
  <we:alternateReferences>
    <we:reference id="wa200003052" version="2.0.0.0" store="WA200003052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FA972507-C688-8A4C-9CED-538F31D055A5}">
  <we:reference id="wa104380510" version="1.0.0.3" store="en-GB" storeType="OMEX"/>
  <we:alternateReferences>
    <we:reference id="wa104380510" version="1.0.0.3" store="WA10438051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64</TotalTime>
  <Words>170</Words>
  <Application>Microsoft Office PowerPoint</Application>
  <PresentationFormat>On-screen Show (16:9)</PresentationFormat>
  <Paragraphs>45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Wingdings 2</vt:lpstr>
      <vt:lpstr>Söhne</vt:lpstr>
      <vt:lpstr>Arial Rounded MT Bold</vt:lpstr>
      <vt:lpstr>Sora</vt:lpstr>
      <vt:lpstr>Wingdings</vt:lpstr>
      <vt:lpstr>Arial</vt:lpstr>
      <vt:lpstr>Calisto MT</vt:lpstr>
      <vt:lpstr>Slate</vt:lpstr>
      <vt:lpstr>FRONT END PROJECT </vt:lpstr>
      <vt:lpstr>Table of contents</vt:lpstr>
      <vt:lpstr>Introduction</vt:lpstr>
      <vt:lpstr>Why Choose Us?</vt:lpstr>
      <vt:lpstr>Goals</vt:lpstr>
      <vt:lpstr>Challenges:</vt:lpstr>
      <vt:lpstr>PowerPoint Presentation</vt:lpstr>
      <vt:lpstr>Future Plans: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FRONTEND PROJECT </dc:title>
  <cp:lastModifiedBy>Amuljot Singh</cp:lastModifiedBy>
  <cp:revision>7</cp:revision>
  <dcterms:modified xsi:type="dcterms:W3CDTF">2023-10-25T16:12:51Z</dcterms:modified>
</cp:coreProperties>
</file>